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7" r:id="rId1"/>
  </p:sldMasterIdLst>
  <p:notesMasterIdLst>
    <p:notesMasterId r:id="rId37"/>
  </p:notesMasterIdLst>
  <p:sldIdLst>
    <p:sldId id="766" r:id="rId2"/>
    <p:sldId id="778" r:id="rId3"/>
    <p:sldId id="779" r:id="rId4"/>
    <p:sldId id="806" r:id="rId5"/>
    <p:sldId id="781" r:id="rId6"/>
    <p:sldId id="777" r:id="rId7"/>
    <p:sldId id="783" r:id="rId8"/>
    <p:sldId id="773" r:id="rId9"/>
    <p:sldId id="767" r:id="rId10"/>
    <p:sldId id="791" r:id="rId11"/>
    <p:sldId id="782" r:id="rId12"/>
    <p:sldId id="792" r:id="rId13"/>
    <p:sldId id="793" r:id="rId14"/>
    <p:sldId id="794" r:id="rId15"/>
    <p:sldId id="795" r:id="rId16"/>
    <p:sldId id="796" r:id="rId17"/>
    <p:sldId id="797" r:id="rId18"/>
    <p:sldId id="798" r:id="rId19"/>
    <p:sldId id="799" r:id="rId20"/>
    <p:sldId id="800" r:id="rId21"/>
    <p:sldId id="775" r:id="rId22"/>
    <p:sldId id="801" r:id="rId23"/>
    <p:sldId id="802" r:id="rId24"/>
    <p:sldId id="809" r:id="rId25"/>
    <p:sldId id="813" r:id="rId26"/>
    <p:sldId id="807" r:id="rId27"/>
    <p:sldId id="784" r:id="rId28"/>
    <p:sldId id="785" r:id="rId29"/>
    <p:sldId id="805" r:id="rId30"/>
    <p:sldId id="810" r:id="rId31"/>
    <p:sldId id="803" r:id="rId32"/>
    <p:sldId id="804" r:id="rId33"/>
    <p:sldId id="811" r:id="rId34"/>
    <p:sldId id="812" r:id="rId35"/>
    <p:sldId id="808" r:id="rId36"/>
  </p:sldIdLst>
  <p:sldSz cx="9144000" cy="6858000" type="screen4x3"/>
  <p:notesSz cx="6858000" cy="9144000"/>
  <p:custDataLst>
    <p:tags r:id="rId3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00"/>
    <a:srgbClr val="F6DB3C"/>
    <a:srgbClr val="FFFFFF"/>
    <a:srgbClr val="FCEE3A"/>
    <a:srgbClr val="000514"/>
    <a:srgbClr val="6E573E"/>
    <a:srgbClr val="66FF99"/>
    <a:srgbClr val="003399"/>
    <a:srgbClr val="000000"/>
    <a:srgbClr val="F8F8F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46" autoAdjust="0"/>
    <p:restoredTop sz="68933" autoAdjust="0"/>
  </p:normalViewPr>
  <p:slideViewPr>
    <p:cSldViewPr snapToGrid="0">
      <p:cViewPr>
        <p:scale>
          <a:sx n="100" d="100"/>
          <a:sy n="100" d="100"/>
        </p:scale>
        <p:origin x="-132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113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0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6ACBC76-97A6-4B54-B57F-BF46EC9E4A5A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09266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3817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409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AB016-58DE-491A-9B70-C609257EC11F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20DDE-A546-4682-BFF0-B6FF1391F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7219E-A8C4-42CF-A76C-A9A8057244DE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2FB80-BF7F-418F-AB4B-0F61FA5A38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2191B-5CE3-4585-9D17-43DB79E80F1B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28D03-E24F-4B89-AEF6-99FF5F441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98"/>
            <a:ext cx="9144000" cy="1143000"/>
          </a:xfrm>
          <a:noFill/>
        </p:spPr>
        <p:txBody>
          <a:bodyPr/>
          <a:lstStyle>
            <a:lvl1pPr>
              <a:defRPr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4897438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  <a:lvl2pPr>
              <a:defRPr b="1">
                <a:latin typeface="Arial" pitchFamily="34" charset="0"/>
                <a:cs typeface="Arial" pitchFamily="34" charset="0"/>
              </a:defRPr>
            </a:lvl2pPr>
            <a:lvl3pPr>
              <a:defRPr b="1">
                <a:latin typeface="Arial" pitchFamily="34" charset="0"/>
                <a:cs typeface="Arial" pitchFamily="34" charset="0"/>
              </a:defRPr>
            </a:lvl3pPr>
            <a:lvl4pPr>
              <a:defRPr b="1">
                <a:latin typeface="Arial" pitchFamily="34" charset="0"/>
                <a:cs typeface="Arial" pitchFamily="34" charset="0"/>
              </a:defRPr>
            </a:lvl4pPr>
            <a:lvl5pPr>
              <a:defRPr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375C9-D231-4742-B7C4-D3B1EB838BEF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0A2E5-3F4D-481C-9566-8D84DB4486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10ADC-0B25-4892-B5C2-40BF6B0D6931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BCD7C-E086-4D96-8295-0F16B9BB8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176"/>
            <a:ext cx="9144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629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629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C32E9-FF7A-4847-BD5C-741FE6D61523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A087F-AE5D-4FA3-BEE9-6737636937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520D5-C784-4980-AB4A-A8037628CED9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B106-81ED-488C-99AA-AE0629EB2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26538" cy="1143000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122F6-0502-4384-BE95-DA6360808AD3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D9A15-191F-4A34-B9B2-7431567A9D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DCE8E-7854-49BA-8049-E55835F583B4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96643-BD77-4060-87DB-218BD0842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157C7-2455-41DB-B88B-09A3C40A29D7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2A0F8-5A87-4FC9-9079-85BA88068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8E25-7EF1-476B-8F3D-94AAB57BFCB8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BBCBA-6E69-4AD9-8AAE-FB7E85A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16B4707-45B1-44C2-BE7D-D184A7D0D669}" type="datetimeFigureOut">
              <a:rPr lang="en-US"/>
              <a:pPr>
                <a:defRPr/>
              </a:pPr>
              <a:t>5/5/2015</a:t>
            </a:fld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56AEFCC-4177-4A3E-87D5-7BFB82233A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99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  <p:sp>
          <p:nvSpPr>
            <p:cNvPr id="399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399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0" y="0"/>
            <a:ext cx="912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99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41425"/>
            <a:ext cx="8229600" cy="488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advClick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youtu.be/W32_70m7wXA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youtu.be/CBzn9RAJG6Q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Chris\Documents\Presentations\Teaching%20-%20What%20I%20Have%20Learned\DSCN0916.M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259307" y="1736725"/>
            <a:ext cx="8584442" cy="1920875"/>
          </a:xfrm>
        </p:spPr>
        <p:txBody>
          <a:bodyPr/>
          <a:lstStyle/>
          <a:p>
            <a:r>
              <a:rPr lang="en-US" sz="6600" smtClean="0"/>
              <a:t>21</a:t>
            </a:r>
            <a:r>
              <a:rPr lang="en-US" sz="6600" baseline="30000" smtClean="0"/>
              <a:t>st</a:t>
            </a:r>
            <a:r>
              <a:rPr lang="en-US" sz="6600" smtClean="0"/>
              <a:t> Century Skills </a:t>
            </a:r>
            <a:br>
              <a:rPr lang="en-US" sz="6600" smtClean="0"/>
            </a:br>
            <a:r>
              <a:rPr lang="en-US" sz="6600" smtClean="0"/>
              <a:t>for Success </a:t>
            </a:r>
            <a:br>
              <a:rPr lang="en-US" sz="6600" smtClean="0"/>
            </a:br>
            <a:r>
              <a:rPr lang="en-US" sz="6600" smtClean="0"/>
              <a:t>Beyond High School</a:t>
            </a:r>
            <a:endParaRPr lang="en-CA" sz="66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925033" y="4486701"/>
            <a:ext cx="7400259" cy="1752600"/>
          </a:xfrm>
        </p:spPr>
        <p:txBody>
          <a:bodyPr/>
          <a:lstStyle/>
          <a:p>
            <a:r>
              <a:rPr lang="en-US" dirty="0" smtClean="0"/>
              <a:t>Chris Meyer</a:t>
            </a:r>
          </a:p>
          <a:p>
            <a:r>
              <a:rPr lang="en-US" dirty="0" smtClean="0"/>
              <a:t>christopher.meyer@tdsb.on.ca</a:t>
            </a:r>
          </a:p>
          <a:p>
            <a:r>
              <a:rPr lang="en-US" dirty="0" smtClean="0"/>
              <a:t>www.meyercreations.com/physics</a:t>
            </a:r>
          </a:p>
          <a:p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 Example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What did you observe?</a:t>
            </a:r>
          </a:p>
          <a:p>
            <a:pPr marL="0" indent="0" algn="ctr">
              <a:buNone/>
            </a:pPr>
            <a:r>
              <a:rPr lang="en-US" sz="3600" dirty="0" smtClean="0"/>
              <a:t>What kind of task do you think they were doing?</a:t>
            </a:r>
          </a:p>
          <a:p>
            <a:pPr marL="0" indent="0" algn="ctr">
              <a:buNone/>
            </a:pPr>
            <a:endParaRPr lang="en-US" sz="3600" dirty="0" smtClean="0">
              <a:solidFill>
                <a:srgbClr val="92D050"/>
              </a:solidFill>
            </a:endParaRP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Change your role</a:t>
            </a: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On your whiteboard record your observations</a:t>
            </a:r>
          </a:p>
          <a:p>
            <a:pPr marL="0" indent="0" algn="ctr"/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Behaviours</a:t>
            </a:r>
            <a:r>
              <a:rPr lang="en-US" dirty="0" smtClean="0"/>
              <a:t>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What are the </a:t>
            </a:r>
          </a:p>
          <a:p>
            <a:pPr marL="0" indent="0" algn="ctr">
              <a:buNone/>
            </a:pPr>
            <a:r>
              <a:rPr lang="en-US" sz="3600" dirty="0" smtClean="0">
                <a:solidFill>
                  <a:srgbClr val="F6DB3C"/>
                </a:solidFill>
              </a:rPr>
              <a:t>social</a:t>
            </a:r>
            <a:r>
              <a:rPr lang="en-US" sz="3600" dirty="0" smtClean="0"/>
              <a:t> or </a:t>
            </a:r>
            <a:r>
              <a:rPr lang="en-US" sz="3600" dirty="0" smtClean="0">
                <a:solidFill>
                  <a:srgbClr val="F6DB3C"/>
                </a:solidFill>
              </a:rPr>
              <a:t>educational </a:t>
            </a:r>
            <a:r>
              <a:rPr lang="en-US" sz="3600" dirty="0" err="1" smtClean="0">
                <a:solidFill>
                  <a:srgbClr val="F6DB3C"/>
                </a:solidFill>
              </a:rPr>
              <a:t>behaviours</a:t>
            </a:r>
            <a:r>
              <a:rPr lang="en-US" sz="3600" dirty="0" smtClean="0">
                <a:solidFill>
                  <a:srgbClr val="F6DB3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600" dirty="0" smtClean="0"/>
              <a:t>of a practicing engineer or scientist?</a:t>
            </a:r>
          </a:p>
          <a:p>
            <a:pPr marL="0" indent="0" algn="ctr">
              <a:buNone/>
            </a:pPr>
            <a:endParaRPr lang="en-CA" sz="3600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Great Divide</a:t>
            </a:r>
            <a:endParaRPr lang="en-CA" dirty="0"/>
          </a:p>
        </p:txBody>
      </p:sp>
      <p:pic>
        <p:nvPicPr>
          <p:cNvPr id="154625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166243"/>
            <a:ext cx="9144000" cy="2691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4838" y="1276709"/>
            <a:ext cx="30796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Knowledge and skills learned in school</a:t>
            </a:r>
            <a:endParaRPr lang="en-CA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0610" y="1308339"/>
            <a:ext cx="33154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 smtClean="0">
                <a:latin typeface="Arial" pitchFamily="34" charset="0"/>
                <a:cs typeface="Arial" pitchFamily="34" charset="0"/>
              </a:rPr>
              <a:t>Skills needed in 21st century communities and workplaces</a:t>
            </a:r>
            <a:endParaRPr lang="en-CA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3505200" y="2402457"/>
            <a:ext cx="1524000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3447673" y="1782786"/>
            <a:ext cx="1685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gap</a:t>
            </a:r>
            <a:endParaRPr lang="en-CA" sz="3200" b="1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Skills for the 21</a:t>
            </a:r>
            <a:r>
              <a:rPr lang="en-US" baseline="30000" dirty="0" smtClean="0"/>
              <a:t>st</a:t>
            </a:r>
            <a:r>
              <a:rPr lang="en-US" dirty="0" smtClean="0"/>
              <a:t> Century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228726"/>
            <a:ext cx="8229600" cy="4897438"/>
          </a:xfrm>
          <a:prstGeom prst="rect">
            <a:avLst/>
          </a:prstGeom>
        </p:spPr>
        <p:txBody>
          <a:bodyPr/>
          <a:lstStyle/>
          <a:p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46" t="13433" r="12556" b="27921"/>
          <a:stretch/>
        </p:blipFill>
        <p:spPr bwMode="auto">
          <a:xfrm>
            <a:off x="0" y="1091822"/>
            <a:ext cx="9144000" cy="5766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 bwMode="auto">
          <a:xfrm>
            <a:off x="1678675" y="2497540"/>
            <a:ext cx="6125497" cy="3196557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72733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43201E-6 L 0 0.1600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Microsoft / IDC 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1754" t="27565" r="4515" b="31577"/>
          <a:stretch>
            <a:fillRect/>
          </a:stretch>
        </p:blipFill>
        <p:spPr bwMode="auto">
          <a:xfrm>
            <a:off x="0" y="1187354"/>
            <a:ext cx="9144000" cy="567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650173" y="1405719"/>
            <a:ext cx="33027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from 14.6 million job postings</a:t>
            </a:r>
            <a:endParaRPr lang="en-CA" sz="32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Microsoft / IDC 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1754" t="27565" r="4515" b="31577"/>
          <a:stretch>
            <a:fillRect/>
          </a:stretch>
        </p:blipFill>
        <p:spPr bwMode="auto">
          <a:xfrm>
            <a:off x="0" y="1187354"/>
            <a:ext cx="9144000" cy="567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13697" y="1405719"/>
            <a:ext cx="34392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#1: Oral and written communication skills</a:t>
            </a:r>
            <a:endParaRPr lang="en-CA" sz="32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259307" y="1583140"/>
            <a:ext cx="1678674" cy="1596788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Microsoft / IDC 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1754" t="27565" r="4515" b="31577"/>
          <a:stretch>
            <a:fillRect/>
          </a:stretch>
        </p:blipFill>
        <p:spPr bwMode="auto">
          <a:xfrm>
            <a:off x="0" y="1187354"/>
            <a:ext cx="9144000" cy="567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13697" y="1405719"/>
            <a:ext cx="3439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#2: MS Office!</a:t>
            </a:r>
            <a:endParaRPr lang="en-CA" sz="32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2060812" y="3370997"/>
            <a:ext cx="1678674" cy="1596788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Microsoft / IDC 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1754" t="27565" r="4515" b="31577"/>
          <a:stretch>
            <a:fillRect/>
          </a:stretch>
        </p:blipFill>
        <p:spPr bwMode="auto">
          <a:xfrm>
            <a:off x="0" y="1187354"/>
            <a:ext cx="9144000" cy="567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13697" y="1405719"/>
            <a:ext cx="34392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#3: Detail-oriented</a:t>
            </a:r>
            <a:endParaRPr lang="en-CA" sz="32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835021" y="4080680"/>
            <a:ext cx="1678674" cy="1596788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Microsoft / IDC 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1754" t="27565" r="4515" b="31577"/>
          <a:stretch>
            <a:fillRect/>
          </a:stretch>
        </p:blipFill>
        <p:spPr bwMode="auto">
          <a:xfrm>
            <a:off x="0" y="1187354"/>
            <a:ext cx="9144000" cy="567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13697" y="1405719"/>
            <a:ext cx="34392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#4: Problem Solving</a:t>
            </a:r>
            <a:endParaRPr lang="en-CA" sz="32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5622877" y="4258101"/>
            <a:ext cx="1678674" cy="1596788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Microsoft / IDC 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1754" t="27565" r="4515" b="31577"/>
          <a:stretch>
            <a:fillRect/>
          </a:stretch>
        </p:blipFill>
        <p:spPr bwMode="auto">
          <a:xfrm>
            <a:off x="0" y="1187354"/>
            <a:ext cx="9144000" cy="567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13697" y="1405719"/>
            <a:ext cx="34392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#4: Self-starting /self-motivated</a:t>
            </a:r>
            <a:endParaRPr lang="en-CA" sz="32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7397086" y="4585647"/>
            <a:ext cx="1678674" cy="1596788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6492" t="61999" r="26717" b="18412"/>
          <a:stretch>
            <a:fillRect/>
          </a:stretch>
        </p:blipFill>
        <p:spPr bwMode="auto">
          <a:xfrm>
            <a:off x="545910" y="2115402"/>
            <a:ext cx="8231160" cy="275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t="53043" r="2537" b="29186"/>
          <a:stretch>
            <a:fillRect/>
          </a:stretch>
        </p:blipFill>
        <p:spPr bwMode="auto">
          <a:xfrm>
            <a:off x="0" y="5217133"/>
            <a:ext cx="9144000" cy="1333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 l="121" t="7140" r="70058" b="78495"/>
          <a:stretch>
            <a:fillRect/>
          </a:stretch>
        </p:blipFill>
        <p:spPr bwMode="auto">
          <a:xfrm>
            <a:off x="2265529" y="0"/>
            <a:ext cx="4585648" cy="176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 Example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What kind of task do you think they were doing?</a:t>
            </a:r>
          </a:p>
          <a:p>
            <a:pPr marL="0" indent="0" algn="ctr">
              <a:buNone/>
            </a:pPr>
            <a:endParaRPr lang="en-CA" sz="3600" dirty="0" smtClean="0">
              <a:solidFill>
                <a:srgbClr val="92D050"/>
              </a:solidFill>
            </a:endParaRPr>
          </a:p>
          <a:p>
            <a:pPr marL="0" indent="0" algn="ctr">
              <a:buNone/>
            </a:pPr>
            <a:endParaRPr lang="en-US" sz="3600" dirty="0" smtClean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Work Test</a:t>
            </a:r>
            <a:endParaRPr lang="en-CA" dirty="0"/>
          </a:p>
        </p:txBody>
      </p:sp>
      <p:pic>
        <p:nvPicPr>
          <p:cNvPr id="4" name="Content Placeholder 3" descr="C:\Users\023417\Downloads\12 - Motion Test - Problem Statement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210"/>
          <a:stretch/>
        </p:blipFill>
        <p:spPr bwMode="auto">
          <a:xfrm>
            <a:off x="0" y="1282889"/>
            <a:ext cx="9144000" cy="958072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40518E-6 L 0 -0.484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 descr="12 - Motion Test - Median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1327"/>
          <a:stretch>
            <a:fillRect/>
          </a:stretch>
        </p:blipFill>
        <p:spPr>
          <a:xfrm>
            <a:off x="0" y="0"/>
            <a:ext cx="9144000" cy="13354732"/>
          </a:xfr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53284E-7 L 0 -0.9454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 descr="12 - Motion Test - Median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12096973"/>
          </a:xfr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1536E-6 L 0 -0.76064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Testing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Content oriented </a:t>
            </a:r>
            <a:r>
              <a:rPr lang="en-US" dirty="0" smtClean="0">
                <a:solidFill>
                  <a:srgbClr val="F6DB3C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Skill oriented</a:t>
            </a:r>
          </a:p>
          <a:p>
            <a:pPr algn="ctr">
              <a:buNone/>
            </a:pPr>
            <a:r>
              <a:rPr lang="en-US" dirty="0" smtClean="0">
                <a:sym typeface="Symbol"/>
              </a:rPr>
              <a:t>“Cover” the unit </a:t>
            </a:r>
            <a:r>
              <a:rPr lang="en-US" dirty="0" smtClean="0">
                <a:solidFill>
                  <a:srgbClr val="F6DB3C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Focus on key topics</a:t>
            </a:r>
          </a:p>
          <a:p>
            <a:pPr algn="ctr">
              <a:buNone/>
            </a:pPr>
            <a:r>
              <a:rPr lang="en-US" dirty="0" smtClean="0">
                <a:sym typeface="Symbol"/>
              </a:rPr>
              <a:t>Many short questions </a:t>
            </a:r>
            <a:r>
              <a:rPr lang="en-US" dirty="0" smtClean="0">
                <a:solidFill>
                  <a:srgbClr val="F6DB3C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one or two involved questions</a:t>
            </a:r>
          </a:p>
          <a:p>
            <a:pPr algn="ctr">
              <a:buNone/>
            </a:pPr>
            <a:r>
              <a:rPr lang="en-US" dirty="0" smtClean="0">
                <a:sym typeface="Symbol"/>
              </a:rPr>
              <a:t>Superficial survey </a:t>
            </a:r>
            <a:r>
              <a:rPr lang="en-US" dirty="0" smtClean="0">
                <a:solidFill>
                  <a:srgbClr val="F6DB3C"/>
                </a:solidFill>
                <a:sym typeface="Symbol"/>
              </a:rPr>
              <a:t></a:t>
            </a:r>
            <a:r>
              <a:rPr lang="en-US" dirty="0" smtClean="0">
                <a:sym typeface="Symbol"/>
              </a:rPr>
              <a:t> Deep understanding</a:t>
            </a:r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028" name="Picture 4" descr="Blooms_Taxonomy_for_Thinking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22515"/>
            <a:ext cx="9148392" cy="738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344905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Students’ Perspective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I asked them to provide feedback that might encourage other teachers to try this out.</a:t>
            </a:r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 descr="DSCN093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ounded Rectangle 4"/>
          <p:cNvSpPr/>
          <p:nvPr/>
        </p:nvSpPr>
        <p:spPr bwMode="auto">
          <a:xfrm>
            <a:off x="682368" y="5964073"/>
            <a:ext cx="4462837" cy="89392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3469E-6 L 0 -0.4264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 descr="DSCN093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ounded Rectangle 4"/>
          <p:cNvSpPr/>
          <p:nvPr/>
        </p:nvSpPr>
        <p:spPr bwMode="auto">
          <a:xfrm>
            <a:off x="3500008" y="1445240"/>
            <a:ext cx="4462837" cy="89392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956930" y="4646428"/>
            <a:ext cx="8038214" cy="1024276"/>
          </a:xfrm>
          <a:prstGeom prst="roundRect">
            <a:avLst/>
          </a:prstGeom>
          <a:noFill/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220000" y="2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3469E-6 L -0.02986 -0.4264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How to Promote 21</a:t>
            </a:r>
            <a:r>
              <a:rPr lang="en-US" baseline="30000" dirty="0" smtClean="0"/>
              <a:t>st</a:t>
            </a:r>
            <a:r>
              <a:rPr lang="en-US" dirty="0" smtClean="0"/>
              <a:t> C Skills</a:t>
            </a: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086" t="25093" r="31815" b="51570"/>
          <a:stretch/>
        </p:blipFill>
        <p:spPr bwMode="auto">
          <a:xfrm>
            <a:off x="1392068" y="2238233"/>
            <a:ext cx="6332561" cy="3398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 bwMode="auto">
          <a:xfrm>
            <a:off x="1501251" y="2333767"/>
            <a:ext cx="6125497" cy="3196557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Rectangular Callout 5"/>
          <p:cNvSpPr/>
          <p:nvPr/>
        </p:nvSpPr>
        <p:spPr bwMode="auto">
          <a:xfrm>
            <a:off x="382136" y="1160060"/>
            <a:ext cx="2142699" cy="1405719"/>
          </a:xfrm>
          <a:prstGeom prst="wedgeRectCallout">
            <a:avLst>
              <a:gd name="adj1" fmla="val 37209"/>
              <a:gd name="adj2" fmla="val 73611"/>
            </a:avLst>
          </a:prstGeom>
          <a:solidFill>
            <a:schemeClr val="tx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Structured Group Work</a:t>
            </a:r>
            <a:endParaRPr kumimoji="0" lang="en-CA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ular Callout 7"/>
          <p:cNvSpPr/>
          <p:nvPr/>
        </p:nvSpPr>
        <p:spPr bwMode="auto">
          <a:xfrm>
            <a:off x="6373504" y="1230573"/>
            <a:ext cx="2472519" cy="1405719"/>
          </a:xfrm>
          <a:prstGeom prst="wedgeRectCallout">
            <a:avLst>
              <a:gd name="adj1" fmla="val -44484"/>
              <a:gd name="adj2" fmla="val 90116"/>
            </a:avLst>
          </a:prstGeom>
          <a:solidFill>
            <a:schemeClr val="tx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Higher-Order Thinking Skills</a:t>
            </a:r>
            <a:endParaRPr kumimoji="0" lang="en-CA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ular Callout 8"/>
          <p:cNvSpPr/>
          <p:nvPr/>
        </p:nvSpPr>
        <p:spPr bwMode="auto">
          <a:xfrm>
            <a:off x="6371230" y="5381768"/>
            <a:ext cx="2472519" cy="978090"/>
          </a:xfrm>
          <a:prstGeom prst="wedgeRectCallout">
            <a:avLst>
              <a:gd name="adj1" fmla="val -40068"/>
              <a:gd name="adj2" fmla="val -89496"/>
            </a:avLst>
          </a:prstGeom>
          <a:solidFill>
            <a:schemeClr val="tx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Conceptual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Focus</a:t>
            </a:r>
            <a:endParaRPr kumimoji="0" lang="en-CA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ular Callout 9"/>
          <p:cNvSpPr/>
          <p:nvPr/>
        </p:nvSpPr>
        <p:spPr bwMode="auto">
          <a:xfrm>
            <a:off x="302524" y="5215719"/>
            <a:ext cx="2142699" cy="1048603"/>
          </a:xfrm>
          <a:prstGeom prst="wedgeRectCallout">
            <a:avLst>
              <a:gd name="adj1" fmla="val 43578"/>
              <a:gd name="adj2" fmla="val -89496"/>
            </a:avLst>
          </a:prstGeom>
          <a:solidFill>
            <a:schemeClr val="tx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Process-Oriented</a:t>
            </a:r>
            <a:endParaRPr kumimoji="0" lang="en-CA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727334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29104" r="2500" b="31717"/>
          <a:stretch>
            <a:fillRect/>
          </a:stretch>
        </p:blipFill>
        <p:spPr bwMode="auto">
          <a:xfrm>
            <a:off x="0" y="1910687"/>
            <a:ext cx="9144000" cy="2939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2"/>
          <p:cNvSpPr/>
          <p:nvPr/>
        </p:nvSpPr>
        <p:spPr bwMode="auto">
          <a:xfrm>
            <a:off x="1241946" y="2415654"/>
            <a:ext cx="5773003" cy="66874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D</a:t>
            </a:r>
            <a:endParaRPr kumimoji="0" lang="en-C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2088107" y="3414214"/>
            <a:ext cx="6032311" cy="66874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D</a:t>
            </a:r>
            <a:endParaRPr kumimoji="0" lang="en-C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Learn More!</a:t>
            </a:r>
            <a:endParaRPr lang="en-CA" dirty="0"/>
          </a:p>
        </p:txBody>
      </p:sp>
      <p:sp>
        <p:nvSpPr>
          <p:cNvPr id="4" name="Subtitle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5" t="9655" r="6513" b="414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1968775" y="1954707"/>
            <a:ext cx="3375736" cy="6939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72677062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Classes in Action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12370" t="14610" r="12338" b="15016"/>
          <a:stretch>
            <a:fillRect/>
          </a:stretch>
        </p:blipFill>
        <p:spPr bwMode="auto">
          <a:xfrm>
            <a:off x="723332" y="1051398"/>
            <a:ext cx="7765576" cy="5806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Wieman’s</a:t>
            </a:r>
            <a:r>
              <a:rPr lang="en-US" dirty="0" smtClean="0"/>
              <a:t> Article </a:t>
            </a:r>
            <a:endParaRPr lang="en-C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2320"/>
          <a:stretch>
            <a:fillRect/>
          </a:stretch>
        </p:blipFill>
        <p:spPr bwMode="auto">
          <a:xfrm>
            <a:off x="0" y="1174134"/>
            <a:ext cx="9144000" cy="473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9308" y="6114196"/>
            <a:ext cx="8584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err="1" smtClean="0">
                <a:latin typeface="Arial" pitchFamily="34" charset="0"/>
                <a:cs typeface="Arial" pitchFamily="34" charset="0"/>
              </a:rPr>
              <a:t>Wieman</a:t>
            </a:r>
            <a:r>
              <a:rPr lang="en-CA" b="1" dirty="0" smtClean="0">
                <a:latin typeface="Arial" pitchFamily="34" charset="0"/>
                <a:cs typeface="Arial" pitchFamily="34" charset="0"/>
              </a:rPr>
              <a:t>, C. E., </a:t>
            </a:r>
            <a:r>
              <a:rPr lang="en-CA" b="1" dirty="0" err="1" smtClean="0">
                <a:latin typeface="Arial" pitchFamily="34" charset="0"/>
                <a:cs typeface="Arial" pitchFamily="34" charset="0"/>
              </a:rPr>
              <a:t>Rieger</a:t>
            </a:r>
            <a:r>
              <a:rPr lang="en-CA" b="1" dirty="0" smtClean="0">
                <a:latin typeface="Arial" pitchFamily="34" charset="0"/>
                <a:cs typeface="Arial" pitchFamily="34" charset="0"/>
              </a:rPr>
              <a:t>, G. W., &amp; </a:t>
            </a:r>
            <a:r>
              <a:rPr lang="en-CA" b="1" dirty="0" err="1" smtClean="0">
                <a:latin typeface="Arial" pitchFamily="34" charset="0"/>
                <a:cs typeface="Arial" pitchFamily="34" charset="0"/>
              </a:rPr>
              <a:t>Heiner</a:t>
            </a:r>
            <a:r>
              <a:rPr lang="en-CA" b="1" dirty="0" smtClean="0">
                <a:latin typeface="Arial" pitchFamily="34" charset="0"/>
                <a:cs typeface="Arial" pitchFamily="34" charset="0"/>
              </a:rPr>
              <a:t>, C. E. (2014). Physics Exams that Promote Collaborative Learning. </a:t>
            </a:r>
            <a:r>
              <a:rPr lang="en-CA" b="1" i="1" dirty="0" smtClean="0">
                <a:latin typeface="Arial" pitchFamily="34" charset="0"/>
                <a:cs typeface="Arial" pitchFamily="34" charset="0"/>
              </a:rPr>
              <a:t>The Physics Teacher</a:t>
            </a:r>
            <a:r>
              <a:rPr lang="en-CA" b="1" dirty="0" smtClean="0">
                <a:latin typeface="Arial" pitchFamily="34" charset="0"/>
                <a:cs typeface="Arial" pitchFamily="34" charset="0"/>
              </a:rPr>
              <a:t>, </a:t>
            </a:r>
            <a:r>
              <a:rPr lang="en-CA" b="1" i="1" dirty="0" smtClean="0">
                <a:latin typeface="Arial" pitchFamily="34" charset="0"/>
                <a:cs typeface="Arial" pitchFamily="34" charset="0"/>
              </a:rPr>
              <a:t>52</a:t>
            </a:r>
            <a:r>
              <a:rPr lang="en-CA" b="1" dirty="0" smtClean="0">
                <a:latin typeface="Arial" pitchFamily="34" charset="0"/>
                <a:cs typeface="Arial" pitchFamily="34" charset="0"/>
              </a:rPr>
              <a:t>(1), 51-53.</a:t>
            </a:r>
            <a:endParaRPr lang="en-CA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Eric Mazur’s Presentation</a:t>
            </a:r>
            <a:endParaRPr lang="en-CA" dirty="0"/>
          </a:p>
        </p:txBody>
      </p:sp>
      <p:pic>
        <p:nvPicPr>
          <p:cNvPr id="2050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23837" b="38170"/>
          <a:stretch>
            <a:fillRect/>
          </a:stretch>
        </p:blipFill>
        <p:spPr bwMode="auto">
          <a:xfrm>
            <a:off x="0" y="942120"/>
            <a:ext cx="9144000" cy="59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259307" y="1736725"/>
            <a:ext cx="8584442" cy="1920875"/>
          </a:xfrm>
        </p:spPr>
        <p:txBody>
          <a:bodyPr/>
          <a:lstStyle/>
          <a:p>
            <a:r>
              <a:rPr lang="en-US" sz="6600" dirty="0" smtClean="0"/>
              <a:t>Promote 21</a:t>
            </a:r>
            <a:r>
              <a:rPr lang="en-US" sz="6600" baseline="30000" dirty="0" smtClean="0"/>
              <a:t>st</a:t>
            </a:r>
            <a:r>
              <a:rPr lang="en-US" sz="6600" dirty="0" smtClean="0"/>
              <a:t> Century Skills!</a:t>
            </a:r>
            <a:endParaRPr lang="en-CA" sz="66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925033" y="4148919"/>
            <a:ext cx="7400259" cy="1448938"/>
          </a:xfrm>
        </p:spPr>
        <p:txBody>
          <a:bodyPr/>
          <a:lstStyle/>
          <a:p>
            <a:r>
              <a:rPr lang="en-US" dirty="0" smtClean="0"/>
              <a:t>Thanks!</a:t>
            </a:r>
          </a:p>
          <a:p>
            <a:r>
              <a:rPr lang="en-US" dirty="0" smtClean="0"/>
              <a:t>christopher.meyer@tdsb.on.ca</a:t>
            </a:r>
          </a:p>
          <a:p>
            <a:r>
              <a:rPr lang="en-US" dirty="0" smtClean="0"/>
              <a:t>www.meyercreations.com/physics</a:t>
            </a:r>
          </a:p>
          <a:p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Education</a:t>
            </a:r>
            <a:endParaRPr lang="en-CA" dirty="0"/>
          </a:p>
        </p:txBody>
      </p:sp>
      <p:pic>
        <p:nvPicPr>
          <p:cNvPr id="4" name="Picture 3" descr="C:\Documents and Settings\Chris\My Documents\Teaching\Resume\r010010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94607" y="932747"/>
            <a:ext cx="6759338" cy="5167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" y="6101649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 12 Years Ago</a:t>
            </a:r>
            <a:endParaRPr lang="en-CA" sz="4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Education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423037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How I Taught </a:t>
            </a:r>
            <a:r>
              <a:rPr lang="en-US" dirty="0" smtClean="0"/>
              <a:t>12 </a:t>
            </a:r>
            <a:r>
              <a:rPr lang="en-US" dirty="0" smtClean="0"/>
              <a:t>years ago:</a:t>
            </a:r>
          </a:p>
          <a:p>
            <a:r>
              <a:rPr lang="en-US" dirty="0" smtClean="0"/>
              <a:t>Majority of instruction through lecture</a:t>
            </a:r>
          </a:p>
          <a:p>
            <a:r>
              <a:rPr lang="en-US" dirty="0" smtClean="0"/>
              <a:t>Homework = “questions 1-7 from text”</a:t>
            </a:r>
          </a:p>
          <a:p>
            <a:r>
              <a:rPr lang="en-US" dirty="0" smtClean="0"/>
              <a:t>Labs = “confirm conservation of momentum” / follow the steps</a:t>
            </a:r>
          </a:p>
          <a:p>
            <a:r>
              <a:rPr lang="en-US" dirty="0" smtClean="0"/>
              <a:t>Tests = math-only answers, questions from text</a:t>
            </a: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Behaviours</a:t>
            </a:r>
            <a:r>
              <a:rPr lang="en-US" dirty="0" smtClean="0"/>
              <a:t>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28726"/>
            <a:ext cx="9143999" cy="4897438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What </a:t>
            </a:r>
            <a:r>
              <a:rPr lang="en-US" sz="3600" dirty="0" smtClean="0">
                <a:solidFill>
                  <a:srgbClr val="F6DB3C"/>
                </a:solidFill>
              </a:rPr>
              <a:t>social </a:t>
            </a:r>
            <a:r>
              <a:rPr lang="en-US" sz="3600" dirty="0" smtClean="0"/>
              <a:t>or</a:t>
            </a:r>
            <a:r>
              <a:rPr lang="en-US" sz="3600" dirty="0" smtClean="0">
                <a:solidFill>
                  <a:srgbClr val="F6DB3C"/>
                </a:solidFill>
              </a:rPr>
              <a:t> educational </a:t>
            </a:r>
            <a:r>
              <a:rPr lang="en-US" sz="3600" dirty="0" err="1" smtClean="0">
                <a:solidFill>
                  <a:srgbClr val="F6DB3C"/>
                </a:solidFill>
              </a:rPr>
              <a:t>behaviours</a:t>
            </a:r>
            <a:r>
              <a:rPr lang="en-US" sz="3600" dirty="0" smtClean="0">
                <a:solidFill>
                  <a:srgbClr val="F6DB3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600" dirty="0" smtClean="0"/>
              <a:t>do our traditional lessons and assessments encourage?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Choose a role</a:t>
            </a:r>
          </a:p>
          <a:p>
            <a:pPr marL="0" indent="0" algn="ctr"/>
            <a:r>
              <a:rPr lang="en-US" sz="3600" dirty="0" smtClean="0">
                <a:solidFill>
                  <a:srgbClr val="92D050"/>
                </a:solidFill>
              </a:rPr>
              <a:t> On your whiteboard record your ideas</a:t>
            </a:r>
          </a:p>
          <a:p>
            <a:pPr marL="0" indent="0" algn="ctr">
              <a:buNone/>
            </a:pPr>
            <a:endParaRPr lang="en-CA" sz="3600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6DB3C"/>
                </a:solidFill>
              </a:rPr>
              <a:t>Group Roles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250" y="1062391"/>
            <a:ext cx="5507038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Manager</a:t>
            </a:r>
            <a:r>
              <a:rPr lang="en-US" sz="3600" b="1" dirty="0" smtClean="0">
                <a:solidFill>
                  <a:srgbClr val="FFFF66"/>
                </a:solidFill>
              </a:rPr>
              <a:t>:</a:t>
            </a:r>
            <a:r>
              <a:rPr lang="en-US" sz="3600" b="1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600" b="1" dirty="0" smtClean="0"/>
              <a:t>   Focuses / organizes group</a:t>
            </a:r>
          </a:p>
          <a:p>
            <a:pPr eaLnBrk="1" hangingPunct="1"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Recorder: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600" b="1" dirty="0" smtClean="0"/>
              <a:t>   Official write-up on whiteboard </a:t>
            </a:r>
          </a:p>
          <a:p>
            <a:pPr eaLnBrk="1" hangingPunct="1"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Speaker: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600" b="1" dirty="0" smtClean="0"/>
              <a:t>   Speaks on behalf of group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0238" y="1651460"/>
            <a:ext cx="3228975" cy="4025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7828" name="Picture 4" descr="http://2.bp.blogspot.com/_I8HGG8TCxIk/SaMvyGvQkJI/AAAAAAAABYc/BdY1kkIsMUI/s1600/cmdictation.g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64200" y="2037222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6" descr="http://www.toonpool.com/user/3447/files/talking_his_way_out_of_it_40920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26113" y="1918160"/>
            <a:ext cx="3243262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Our Students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4366856"/>
          </a:xfrm>
        </p:spPr>
        <p:txBody>
          <a:bodyPr/>
          <a:lstStyle/>
          <a:p>
            <a:r>
              <a:rPr lang="en-US" dirty="0" smtClean="0"/>
              <a:t>Book smart (can repeat answers)</a:t>
            </a:r>
          </a:p>
          <a:p>
            <a:r>
              <a:rPr lang="en-US" dirty="0" smtClean="0"/>
              <a:t>Risk averse</a:t>
            </a:r>
          </a:p>
          <a:p>
            <a:r>
              <a:rPr lang="en-US" dirty="0" smtClean="0"/>
              <a:t>Dependent learners (need direction)</a:t>
            </a:r>
          </a:p>
          <a:p>
            <a:r>
              <a:rPr lang="en-US" dirty="0" smtClean="0"/>
              <a:t>Test focused (not on test, not interested)</a:t>
            </a:r>
          </a:p>
          <a:p>
            <a:r>
              <a:rPr lang="en-US" dirty="0" smtClean="0"/>
              <a:t>Isolated learners </a:t>
            </a:r>
            <a:r>
              <a:rPr lang="en-US" dirty="0" smtClean="0"/>
              <a:t>(private effort </a:t>
            </a:r>
            <a:r>
              <a:rPr lang="en-US" dirty="0" smtClean="0">
                <a:sym typeface="Symbol"/>
              </a:rPr>
              <a:t> private results</a:t>
            </a:r>
            <a:r>
              <a:rPr lang="en-US" dirty="0" smtClean="0"/>
              <a:t>)</a:t>
            </a:r>
            <a:endParaRPr lang="en-US" dirty="0" smtClean="0"/>
          </a:p>
          <a:p>
            <a:r>
              <a:rPr lang="en-US" dirty="0" smtClean="0"/>
              <a:t>Algorithmic thinkers</a:t>
            </a:r>
            <a:endParaRPr lang="en-US" dirty="0" smtClean="0"/>
          </a:p>
          <a:p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DSCN0916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8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17&quot;&gt;&lt;object type=&quot;3&quot; unique_id=&quot;10024&quot;&gt;&lt;property id=&quot;20148&quot; value=&quot;5&quot;/&gt;&lt;property id=&quot;20300&quot; value=&quot;Slide 7 - &amp;quot;The Problem with Lectures&amp;quot;&quot;/&gt;&lt;property id=&quot;20307&quot; value=&quot;427&quot;/&gt;&lt;/object&gt;&lt;object type=&quot;3&quot; unique_id=&quot;10025&quot;&gt;&lt;property id=&quot;20148&quot; value=&quot;5&quot;/&gt;&lt;property id=&quot;20300&quot; value=&quot;Slide 13&quot;/&gt;&lt;property id=&quot;20307&quot; value=&quot;402&quot;/&gt;&lt;/object&gt;&lt;object type=&quot;3&quot; unique_id=&quot;10044&quot;&gt;&lt;property id=&quot;20148&quot; value=&quot;5&quot;/&gt;&lt;property id=&quot;20300&quot; value=&quot;Slide 5 - &amp;quot;Mazur’s Discovery&amp;quot;&quot;/&gt;&lt;property id=&quot;20307&quot; value=&quot;390&quot;/&gt;&lt;/object&gt;&lt;object type=&quot;3&quot; unique_id=&quot;10045&quot;&gt;&lt;property id=&quot;20148&quot; value=&quot;5&quot;/&gt;&lt;property id=&quot;20300&quot; value=&quot;Slide 6 - &amp;quot;Mazur’s Discovery&amp;quot;&quot;/&gt;&lt;property id=&quot;20307&quot; value=&quot;391&quot;/&gt;&lt;/object&gt;&lt;object type=&quot;3&quot; unique_id=&quot;10064&quot;&gt;&lt;property id=&quot;20148&quot; value=&quot;5&quot;/&gt;&lt;property id=&quot;20300&quot; value=&quot;Slide 11 - &amp;quot;Answer: Physics Education Research&amp;quot;&quot;/&gt;&lt;property id=&quot;20307&quot; value=&quot;319&quot;/&gt;&lt;/object&gt;&lt;object type=&quot;3&quot; unique_id=&quot;10065&quot;&gt;&lt;property id=&quot;20148&quot; value=&quot;5&quot;/&gt;&lt;property id=&quot;20300&quot; value=&quot;Slide 19 - &amp;quot;Force Concept Inventory (FCI)&amp;quot;&quot;/&gt;&lt;property id=&quot;20307&quot; value=&quot;361&quot;/&gt;&lt;/object&gt;&lt;object type=&quot;3&quot; unique_id=&quot;10067&quot;&gt;&lt;property id=&quot;20148&quot; value=&quot;5&quot;/&gt;&lt;property id=&quot;20300&quot; value=&quot;Slide 22 - &amp;quot;Force Concept Inventory (FCI)&amp;quot;&quot;/&gt;&lt;property id=&quot;20307&quot; value=&quot;370&quot;/&gt;&lt;/object&gt;&lt;object type=&quot;3&quot; unique_id=&quot;10076&quot;&gt;&lt;property id=&quot;20148&quot; value=&quot;5&quot;/&gt;&lt;property id=&quot;20300&quot; value=&quot;Slide 31 - &amp;quot;meyercreations.com/physics&amp;quot;&quot;/&gt;&lt;property id=&quot;20307&quot; value=&quot;362&quot;/&gt;&lt;/object&gt;&lt;object type=&quot;3&quot; unique_id=&quot;10077&quot;&gt;&lt;property id=&quot;20148&quot; value=&quot;5&quot;/&gt;&lt;property id=&quot;20300&quot; value=&quot;Slide 32&quot;/&gt;&lt;property id=&quot;20307&quot; value=&quot;363&quot;/&gt;&lt;/object&gt;&lt;object type=&quot;3&quot; unique_id=&quot;13354&quot;&gt;&lt;property id=&quot;20148&quot; value=&quot;5&quot;/&gt;&lt;property id=&quot;20300&quot; value=&quot;Slide 1 - &amp;quot;The Problem with Lectures&amp;quot;&quot;/&gt;&lt;property id=&quot;20307&quot; value=&quot;463&quot;/&gt;&lt;/object&gt;&lt;object type=&quot;3&quot; unique_id=&quot;13355&quot;&gt;&lt;property id=&quot;20148&quot; value=&quot;5&quot;/&gt;&lt;property id=&quot;20300&quot; value=&quot;Slide 10 - &amp;quot;Question: What’s Going on Upstairs?&amp;quot;&quot;/&gt;&lt;property id=&quot;20307&quot; value=&quot;474&quot;/&gt;&lt;/object&gt;&lt;object type=&quot;3&quot; unique_id=&quot;13363&quot;&gt;&lt;property id=&quot;20148&quot; value=&quot;5&quot;/&gt;&lt;property id=&quot;20300&quot; value=&quot;Slide 23 - &amp;quot;Other Surveys&amp;quot;&quot;/&gt;&lt;property id=&quot;20307&quot; value=&quot;464&quot;/&gt;&lt;/object&gt;&lt;object type=&quot;3&quot; unique_id=&quot;13364&quot;&gt;&lt;property id=&quot;20148&quot; value=&quot;5&quot;/&gt;&lt;property id=&quot;20300&quot; value=&quot;Slide 25 - &amp;quot;Success: Rich Problem Solving&amp;quot;&quot;/&gt;&lt;property id=&quot;20307&quot; value=&quot;472&quot;/&gt;&lt;/object&gt;&lt;object type=&quot;3&quot; unique_id=&quot;13365&quot;&gt;&lt;property id=&quot;20148&quot; value=&quot;5&quot;/&gt;&lt;property id=&quot;20300&quot; value=&quot;Slide 27 - &amp;quot;Success: A Median Student’s Test&amp;quot;&quot;/&gt;&lt;property id=&quot;20307&quot; value=&quot;473&quot;/&gt;&lt;/object&gt;&lt;object type=&quot;3&quot; unique_id=&quot;13822&quot;&gt;&lt;property id=&quot;20148&quot; value=&quot;5&quot;/&gt;&lt;property id=&quot;20300&quot; value=&quot;Slide 35 - &amp;quot;The Reform Imperative&amp;quot;&quot;/&gt;&lt;property id=&quot;20307&quot; value=&quot;475&quot;/&gt;&lt;/object&gt;&lt;object type=&quot;3&quot; unique_id=&quot;13823&quot;&gt;&lt;property id=&quot;20148&quot; value=&quot;5&quot;/&gt;&lt;property id=&quot;20300&quot; value=&quot;Slide 37 - &amp;quot;The Reform Imperative&amp;quot;&quot;/&gt;&lt;property id=&quot;20307&quot; value=&quot;476&quot;/&gt;&lt;/object&gt;&lt;object type=&quot;3&quot; unique_id=&quot;13825&quot;&gt;&lt;property id=&quot;20148&quot; value=&quot;5&quot;/&gt;&lt;property id=&quot;20300&quot; value=&quot;Slide 38 - &amp;quot;The Reform Imperative&amp;quot;&quot;/&gt;&lt;property id=&quot;20307&quot; value=&quot;478&quot;/&gt;&lt;/object&gt;&lt;object type=&quot;3&quot; unique_id=&quot;14178&quot;&gt;&lt;property id=&quot;20148&quot; value=&quot;5&quot;/&gt;&lt;property id=&quot;20300&quot; value=&quot;Slide 2 - &amp;quot;The Problem with Lectures&amp;quot;&quot;/&gt;&lt;property id=&quot;20307&quot; value=&quot;479&quot;/&gt;&lt;/object&gt;&lt;object type=&quot;3&quot; unique_id=&quot;14179&quot;&gt;&lt;property id=&quot;20148&quot; value=&quot;5&quot;/&gt;&lt;property id=&quot;20300&quot; value=&quot;Slide 3 - &amp;quot;Eric Mazur&amp;quot;&quot;/&gt;&lt;property id=&quot;20307&quot; value=&quot;481&quot;/&gt;&lt;/object&gt;&lt;object type=&quot;3&quot; unique_id=&quot;14180&quot;&gt;&lt;property id=&quot;20148&quot; value=&quot;5&quot;/&gt;&lt;property id=&quot;20300&quot; value=&quot;Slide 12 - &amp;quot;Tool: Force Concept Inventory&amp;quot;&quot;/&gt;&lt;property id=&quot;20307&quot; value=&quot;480&quot;/&gt;&lt;/object&gt;&lt;object type=&quot;3&quot; unique_id=&quot;14597&quot;&gt;&lt;property id=&quot;20148&quot; value=&quot;5&quot;/&gt;&lt;property id=&quot;20300&quot; value=&quot;Slide 8 - &amp;quot;Best Lesson Ever&amp;quot;&quot;/&gt;&lt;property id=&quot;20307&quot; value=&quot;482&quot;/&gt;&lt;/object&gt;&lt;object type=&quot;3&quot; unique_id=&quot;14598&quot;&gt;&lt;property id=&quot;20148&quot; value=&quot;5&quot;/&gt;&lt;property id=&quot;20300&quot; value=&quot;Slide 16 - &amp;quot;A PER Classroom&amp;quot;&quot;/&gt;&lt;property id=&quot;20307&quot; value=&quot;483&quot;/&gt;&lt;/object&gt;&lt;object type=&quot;3&quot; unique_id=&quot;15065&quot;&gt;&lt;property id=&quot;20148&quot; value=&quot;5&quot;/&gt;&lt;property id=&quot;20300&quot; value=&quot;Slide 17 - &amp;quot;No Lectures  Guided Inquiry Activities&amp;quot;&quot;/&gt;&lt;property id=&quot;20307&quot; value=&quot;484&quot;/&gt;&lt;/object&gt;&lt;object type=&quot;3&quot; unique_id=&quot;15066&quot;&gt;&lt;property id=&quot;20148&quot; value=&quot;5&quot;/&gt;&lt;property id=&quot;20300&quot; value=&quot;Slide 18 - &amp;quot;Students Explain to Students&amp;quot;&quot;/&gt;&lt;property id=&quot;20307&quot; value=&quot;485&quot;/&gt;&lt;/object&gt;&lt;object type=&quot;3&quot; unique_id=&quot;15298&quot;&gt;&lt;property id=&quot;20148&quot; value=&quot;5&quot;/&gt;&lt;property id=&quot;20300&quot; value=&quot;Slide 20 - &amp;quot;FCI: Pretest (Starting Gr. 12)&amp;quot;&quot;/&gt;&lt;property id=&quot;20307&quot; value=&quot;486&quot;/&gt;&lt;/object&gt;&lt;object type=&quot;3&quot; unique_id=&quot;15299&quot;&gt;&lt;property id=&quot;20148&quot; value=&quot;5&quot;/&gt;&lt;property id=&quot;20300&quot; value=&quot;Slide 21 - &amp;quot;FCI: Posttest (Finishing Gr. 12)&amp;quot;&quot;/&gt;&lt;property id=&quot;20307&quot; value=&quot;487&quot;/&gt;&lt;/object&gt;&lt;object type=&quot;3&quot; unique_id=&quot;15487&quot;&gt;&lt;property id=&quot;20148&quot; value=&quot;5&quot;/&gt;&lt;property id=&quot;20300&quot; value=&quot;Slide 26 - &amp;quot;Success: HomeWork with Vitamins!&amp;quot;&quot;/&gt;&lt;property id=&quot;20307&quot; value=&quot;488&quot;/&gt;&lt;/object&gt;&lt;object type=&quot;3&quot; unique_id=&quot;15680&quot;&gt;&lt;property id=&quot;20148&quot; value=&quot;5&quot;/&gt;&lt;property id=&quot;20300&quot; value=&quot;Slide 24 - &amp;quot;Success: Daily Class Work&amp;quot;&quot;/&gt;&lt;property id=&quot;20307&quot; value=&quot;490&quot;/&gt;&lt;/object&gt;&lt;object type=&quot;3&quot; unique_id=&quot;15819&quot;&gt;&lt;property id=&quot;20148&quot; value=&quot;5&quot;/&gt;&lt;property id=&quot;20300&quot; value=&quot;Slide 4 - &amp;quot;High-tech Jiffy Pop?&amp;quot;&quot;/&gt;&lt;property id=&quot;20307&quot; value=&quot;491&quot;/&gt;&lt;/object&gt;&lt;object type=&quot;3&quot; unique_id=&quot;15820&quot;&gt;&lt;property id=&quot;20148&quot; value=&quot;5&quot;/&gt;&lt;property id=&quot;20300&quot; value=&quot;Slide 15&quot;/&gt;&lt;property id=&quot;20307&quot; value=&quot;492&quot;/&gt;&lt;/object&gt;&lt;object type=&quot;3&quot; unique_id=&quot;16037&quot;&gt;&lt;property id=&quot;20148&quot; value=&quot;5&quot;/&gt;&lt;property id=&quot;20300&quot; value=&quot;Slide 36 - &amp;quot;The Reform Imperative&amp;quot;&quot;/&gt;&lt;property id=&quot;20307&quot; value=&quot;493&quot;/&gt;&lt;/object&gt;&lt;object type=&quot;3&quot; unique_id=&quot;16150&quot;&gt;&lt;property id=&quot;20148&quot; value=&quot;5&quot;/&gt;&lt;property id=&quot;20300&quot; value=&quot;Slide 14&quot;/&gt;&lt;property id=&quot;20307&quot; value=&quot;494&quot;/&gt;&lt;/object&gt;&lt;object type=&quot;3&quot; unique_id=&quot;16266&quot;&gt;&lt;property id=&quot;20148&quot; value=&quot;5&quot;/&gt;&lt;property id=&quot;20300&quot; value=&quot;Slide 28 - &amp;quot;Dip Your Toes in the PER Pool&amp;quot;&quot;/&gt;&lt;property id=&quot;20307&quot; value=&quot;495&quot;/&gt;&lt;/object&gt;&lt;object type=&quot;3&quot; unique_id=&quot;16420&quot;&gt;&lt;property id=&quot;20148&quot; value=&quot;5&quot;/&gt;&lt;property id=&quot;20300&quot; value=&quot;Slide 29 - &amp;quot;Or Dive Right In&amp;quot;&quot;/&gt;&lt;property id=&quot;20307&quot; value=&quot;496&quot;/&gt;&lt;/object&gt;&lt;object type=&quot;3&quot; unique_id=&quot;16421&quot;&gt;&lt;property id=&quot;20148&quot; value=&quot;5&quot;/&gt;&lt;property id=&quot;20300&quot; value=&quot;Slide 30 - &amp;quot;Or Dive Right In&amp;quot;&quot;/&gt;&lt;property id=&quot;20307&quot; value=&quot;497&quot;/&gt;&lt;/object&gt;&lt;object type=&quot;3&quot; unique_id=&quot;16811&quot;&gt;&lt;property id=&quot;20148&quot; value=&quot;5&quot;/&gt;&lt;property id=&quot;20300&quot; value=&quot;Slide 9&quot;/&gt;&lt;property id=&quot;20307&quot; value=&quot;498&quot;/&gt;&lt;/object&gt;&lt;object type=&quot;3&quot; unique_id=&quot;16812&quot;&gt;&lt;property id=&quot;20148&quot; value=&quot;5&quot;/&gt;&lt;property id=&quot;20300&quot; value=&quot;Slide 39 - &amp;quot;Try It: You’ll Like It!&amp;quot;&quot;/&gt;&lt;property id=&quot;20307&quot; value=&quot;499&quot;/&gt;&lt;/object&gt;&lt;object type=&quot;3&quot; unique_id=&quot;20491&quot;&gt;&lt;property id=&quot;20148&quot; value=&quot;5&quot;/&gt;&lt;property id=&quot;20300&quot; value=&quot;Slide 34&quot;/&gt;&lt;property id=&quot;20307&quot; value=&quot;500&quot;/&gt;&lt;/object&gt;&lt;object type=&quot;3&quot; unique_id=&quot;20745&quot;&gt;&lt;property id=&quot;20148&quot; value=&quot;5&quot;/&gt;&lt;property id=&quot;20300&quot; value=&quot;Slide 33&quot;/&gt;&lt;property id=&quot;20307&quot; value=&quot;501&quot;/&gt;&lt;/object&gt;&lt;/object&gt;&lt;object type=&quot;8&quot; unique_id=&quot;1014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7635</TotalTime>
  <Words>401</Words>
  <Application>Microsoft Office PowerPoint</Application>
  <PresentationFormat>On-screen Show (4:3)</PresentationFormat>
  <Paragraphs>86</Paragraphs>
  <Slides>35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Stream</vt:lpstr>
      <vt:lpstr>21st Century Skills  for Success  Beyond High School</vt:lpstr>
      <vt:lpstr>Slide 2</vt:lpstr>
      <vt:lpstr>Slide 3</vt:lpstr>
      <vt:lpstr>Traditional Education</vt:lpstr>
      <vt:lpstr>Traditional Education</vt:lpstr>
      <vt:lpstr>Behaviours?</vt:lpstr>
      <vt:lpstr>Group Roles</vt:lpstr>
      <vt:lpstr>Characteristics of Our Students</vt:lpstr>
      <vt:lpstr>Slide 9</vt:lpstr>
      <vt:lpstr>Classroom Example</vt:lpstr>
      <vt:lpstr>Behaviours?</vt:lpstr>
      <vt:lpstr>The Great Divide</vt:lpstr>
      <vt:lpstr>Skills for the 21st Century</vt:lpstr>
      <vt:lpstr>Microsoft / IDC </vt:lpstr>
      <vt:lpstr>Microsoft / IDC </vt:lpstr>
      <vt:lpstr>Microsoft / IDC </vt:lpstr>
      <vt:lpstr>Microsoft / IDC </vt:lpstr>
      <vt:lpstr>Microsoft / IDC </vt:lpstr>
      <vt:lpstr>Microsoft / IDC </vt:lpstr>
      <vt:lpstr>Classroom Example</vt:lpstr>
      <vt:lpstr>Group Work Test</vt:lpstr>
      <vt:lpstr>Slide 22</vt:lpstr>
      <vt:lpstr>Slide 23</vt:lpstr>
      <vt:lpstr>Evolution of Testing</vt:lpstr>
      <vt:lpstr>Slide 25</vt:lpstr>
      <vt:lpstr>The Students’ Perspective</vt:lpstr>
      <vt:lpstr>Slide 27</vt:lpstr>
      <vt:lpstr>Slide 28</vt:lpstr>
      <vt:lpstr>How to Promote 21st C Skills</vt:lpstr>
      <vt:lpstr>Learn More!</vt:lpstr>
      <vt:lpstr>Slide 31</vt:lpstr>
      <vt:lpstr>My Classes in Action</vt:lpstr>
      <vt:lpstr>Wieman’s Article </vt:lpstr>
      <vt:lpstr>Eric Mazur’s Presentation</vt:lpstr>
      <vt:lpstr>Promote 21st Century Skills!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 by Inquiry</dc:title>
  <dc:creator>Chris Meyer</dc:creator>
  <cp:lastModifiedBy>Chris Meyer</cp:lastModifiedBy>
  <cp:revision>657</cp:revision>
  <dcterms:created xsi:type="dcterms:W3CDTF">2011-11-28T00:45:59Z</dcterms:created>
  <dcterms:modified xsi:type="dcterms:W3CDTF">2015-05-06T01:50:45Z</dcterms:modified>
</cp:coreProperties>
</file>